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487" r:id="rId2"/>
    <p:sldId id="463" r:id="rId3"/>
    <p:sldId id="413" r:id="rId4"/>
    <p:sldId id="398" r:id="rId5"/>
    <p:sldId id="411" r:id="rId6"/>
    <p:sldId id="465" r:id="rId7"/>
    <p:sldId id="464" r:id="rId8"/>
    <p:sldId id="412" r:id="rId9"/>
    <p:sldId id="420" r:id="rId10"/>
    <p:sldId id="414" r:id="rId11"/>
    <p:sldId id="466" r:id="rId12"/>
    <p:sldId id="486" r:id="rId13"/>
    <p:sldId id="419" r:id="rId14"/>
    <p:sldId id="488" r:id="rId15"/>
    <p:sldId id="489" r:id="rId16"/>
    <p:sldId id="490" r:id="rId17"/>
    <p:sldId id="491" r:id="rId18"/>
    <p:sldId id="482" r:id="rId19"/>
    <p:sldId id="399" r:id="rId20"/>
    <p:sldId id="409" r:id="rId21"/>
    <p:sldId id="483" r:id="rId22"/>
    <p:sldId id="48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3658408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16</a:t>
            </a:fld>
            <a:endParaRPr lang="en-US"/>
          </a:p>
        </p:txBody>
      </p:sp>
    </p:spTree>
    <p:extLst>
      <p:ext uri="{BB962C8B-B14F-4D97-AF65-F5344CB8AC3E}">
        <p14:creationId xmlns:p14="http://schemas.microsoft.com/office/powerpoint/2010/main" val="535318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18</a:t>
            </a:fld>
            <a:endParaRPr lang="en-US" dirty="0"/>
          </a:p>
        </p:txBody>
      </p:sp>
    </p:spTree>
    <p:extLst>
      <p:ext uri="{BB962C8B-B14F-4D97-AF65-F5344CB8AC3E}">
        <p14:creationId xmlns:p14="http://schemas.microsoft.com/office/powerpoint/2010/main" val="3898157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270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69978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6/End%20to%20End%20S4%20HANA%20Scenario%20for%20OVP.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6/S4HANA%20End%20to%20End%20PoC%20of%20list%20report.tx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2.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hyperlink" Target="https://tools.hana.ondemand.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16</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5381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Concept of Idoc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https://dangvinhcuong.files.wordpress.com/2019/06/2019-06-04_093629.png?w=6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78" y="2024888"/>
            <a:ext cx="9557144" cy="3757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Analytic Dashboard ( OVP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694603" y="1073416"/>
            <a:ext cx="9720000" cy="5360000"/>
          </a:xfrm>
          <a:prstGeom prst="rect">
            <a:avLst/>
          </a:prstGeom>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sign stats concep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209" y="1235759"/>
            <a:ext cx="8049578" cy="53620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dirty="0" smtClean="0">
                <a:solidFill>
                  <a:prstClr val="black"/>
                </a:solidFill>
                <a:latin typeface="Cooper Black" panose="0208090404030B020404" pitchFamily="18" charset="0"/>
              </a:rPr>
              <a:t>Exercise  </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7" name="Rectangle 6"/>
          <p:cNvSpPr/>
          <p:nvPr/>
        </p:nvSpPr>
        <p:spPr>
          <a:xfrm>
            <a:off x="448223" y="991466"/>
            <a:ext cx="6073266" cy="400110"/>
          </a:xfrm>
          <a:prstGeom prst="rect">
            <a:avLst/>
          </a:prstGeom>
        </p:spPr>
        <p:txBody>
          <a:bodyPr wrap="none">
            <a:spAutoFit/>
          </a:bodyPr>
          <a:lstStyle/>
          <a:p>
            <a:pPr lvl="0"/>
            <a:r>
              <a:rPr lang="en-US" sz="2000" dirty="0" smtClean="0">
                <a:hlinkClick r:id="rId4"/>
              </a:rPr>
              <a:t>End to End S/4 HANA Scenario for Overview Page ( OVP )</a:t>
            </a:r>
            <a:endParaRPr lang="en-US" sz="2000" dirty="0"/>
          </a:p>
        </p:txBody>
      </p:sp>
    </p:spTree>
    <p:extLst>
      <p:ext uri="{BB962C8B-B14F-4D97-AF65-F5344CB8AC3E}">
        <p14:creationId xmlns:p14="http://schemas.microsoft.com/office/powerpoint/2010/main" val="21345027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S/4 HANA End to End PoC of List Report</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957131"/>
            <a:ext cx="11545200" cy="2134800"/>
          </a:xfrm>
          <a:prstGeom prst="rect">
            <a:avLst/>
          </a:prstGeom>
        </p:spPr>
      </p:pic>
      <p:sp>
        <p:nvSpPr>
          <p:cNvPr id="6" name="Rectangle 5"/>
          <p:cNvSpPr/>
          <p:nvPr/>
        </p:nvSpPr>
        <p:spPr>
          <a:xfrm>
            <a:off x="261765" y="3458963"/>
            <a:ext cx="11400148" cy="923330"/>
          </a:xfrm>
          <a:prstGeom prst="rect">
            <a:avLst/>
          </a:prstGeom>
        </p:spPr>
        <p:txBody>
          <a:bodyPr wrap="square">
            <a:spAutoFit/>
          </a:bodyPr>
          <a:lstStyle/>
          <a:p>
            <a:r>
              <a:rPr lang="en-US" dirty="0">
                <a:solidFill>
                  <a:srgbClr val="202124"/>
                </a:solidFill>
                <a:latin typeface="arial" panose="020B0604020202020204" pitchFamily="34" charset="0"/>
              </a:rPr>
              <a:t>SAP </a:t>
            </a:r>
            <a:r>
              <a:rPr lang="en-US" b="1" dirty="0">
                <a:solidFill>
                  <a:srgbClr val="202124"/>
                </a:solidFill>
                <a:latin typeface="arial" panose="020B0604020202020204" pitchFamily="34" charset="0"/>
              </a:rPr>
              <a:t>Fiori</a:t>
            </a:r>
            <a:r>
              <a:rPr lang="en-US" dirty="0">
                <a:solidFill>
                  <a:srgbClr val="202124"/>
                </a:solidFill>
                <a:latin typeface="arial" panose="020B0604020202020204" pitchFamily="34" charset="0"/>
              </a:rPr>
              <a:t> elements contain predefined templates for </a:t>
            </a:r>
            <a:r>
              <a:rPr lang="en-US" b="1" dirty="0">
                <a:solidFill>
                  <a:srgbClr val="202124"/>
                </a:solidFill>
                <a:latin typeface="arial" panose="020B0604020202020204" pitchFamily="34" charset="0"/>
              </a:rPr>
              <a:t>list reports</a:t>
            </a:r>
            <a:r>
              <a:rPr lang="en-US" dirty="0">
                <a:solidFill>
                  <a:srgbClr val="202124"/>
                </a:solidFill>
                <a:latin typeface="arial" panose="020B0604020202020204" pitchFamily="34" charset="0"/>
              </a:rPr>
              <a:t> and object pages. A </a:t>
            </a:r>
            <a:r>
              <a:rPr lang="en-US" b="1" dirty="0">
                <a:solidFill>
                  <a:srgbClr val="202124"/>
                </a:solidFill>
                <a:latin typeface="arial" panose="020B0604020202020204" pitchFamily="34" charset="0"/>
              </a:rPr>
              <a:t>list report</a:t>
            </a:r>
            <a:r>
              <a:rPr lang="en-US" dirty="0">
                <a:solidFill>
                  <a:srgbClr val="202124"/>
                </a:solidFill>
                <a:latin typeface="arial" panose="020B0604020202020204" pitchFamily="34" charset="0"/>
              </a:rPr>
              <a:t> lets users filter, view, and work with items (objects) organized in </a:t>
            </a:r>
            <a:r>
              <a:rPr lang="en-US" b="1" dirty="0">
                <a:solidFill>
                  <a:srgbClr val="202124"/>
                </a:solidFill>
                <a:latin typeface="arial" panose="020B0604020202020204" pitchFamily="34" charset="0"/>
              </a:rPr>
              <a:t>list</a:t>
            </a:r>
            <a:r>
              <a:rPr lang="en-US" dirty="0">
                <a:solidFill>
                  <a:srgbClr val="202124"/>
                </a:solidFill>
                <a:latin typeface="arial" panose="020B0604020202020204" pitchFamily="34" charset="0"/>
              </a:rPr>
              <a:t> (table) format. The </a:t>
            </a:r>
            <a:r>
              <a:rPr lang="en-US" b="1" dirty="0">
                <a:solidFill>
                  <a:srgbClr val="202124"/>
                </a:solidFill>
                <a:latin typeface="arial" panose="020B0604020202020204" pitchFamily="34" charset="0"/>
              </a:rPr>
              <a:t>list report</a:t>
            </a:r>
            <a:r>
              <a:rPr lang="en-US" dirty="0">
                <a:solidFill>
                  <a:srgbClr val="202124"/>
                </a:solidFill>
                <a:latin typeface="arial" panose="020B0604020202020204" pitchFamily="34" charset="0"/>
              </a:rPr>
              <a:t> is typically used in conjunction with an object page.</a:t>
            </a:r>
            <a:endParaRPr lang="en-US" dirty="0"/>
          </a:p>
        </p:txBody>
      </p:sp>
    </p:spTree>
    <p:extLst>
      <p:ext uri="{BB962C8B-B14F-4D97-AF65-F5344CB8AC3E}">
        <p14:creationId xmlns:p14="http://schemas.microsoft.com/office/powerpoint/2010/main" val="37680834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For Creating List Report Application</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097823" y="1702888"/>
            <a:ext cx="8800000" cy="4573334"/>
          </a:xfrm>
          <a:prstGeom prst="rect">
            <a:avLst/>
          </a:prstGeom>
        </p:spPr>
      </p:pic>
    </p:spTree>
    <p:extLst>
      <p:ext uri="{BB962C8B-B14F-4D97-AF65-F5344CB8AC3E}">
        <p14:creationId xmlns:p14="http://schemas.microsoft.com/office/powerpoint/2010/main" val="39968983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List Report Application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43619" y="1310213"/>
            <a:ext cx="12104762" cy="5085714"/>
          </a:xfrm>
          <a:prstGeom prst="rect">
            <a:avLst/>
          </a:prstGeom>
        </p:spPr>
      </p:pic>
    </p:spTree>
    <p:extLst>
      <p:ext uri="{BB962C8B-B14F-4D97-AF65-F5344CB8AC3E}">
        <p14:creationId xmlns:p14="http://schemas.microsoft.com/office/powerpoint/2010/main" val="2070919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ree Vector | Giant check list"/>
          <p:cNvPicPr>
            <a:picLocks noChangeAspect="1" noChangeArrowheads="1"/>
          </p:cNvPicPr>
          <p:nvPr/>
        </p:nvPicPr>
        <p:blipFill rotWithShape="1">
          <a:blip r:embed="rId2">
            <a:extLst>
              <a:ext uri="{28A0092B-C50C-407E-A947-70E740481C1C}">
                <a14:useLocalDpi xmlns:a14="http://schemas.microsoft.com/office/drawing/2010/main" val="0"/>
              </a:ext>
            </a:extLst>
          </a:blip>
          <a:srcRect b="10450"/>
          <a:stretch/>
        </p:blipFill>
        <p:spPr bwMode="auto">
          <a:xfrm>
            <a:off x="4250497" y="941981"/>
            <a:ext cx="5962650" cy="5339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Exercise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386100" y="925209"/>
            <a:ext cx="4734501" cy="400110"/>
          </a:xfrm>
          <a:prstGeom prst="rect">
            <a:avLst/>
          </a:prstGeom>
        </p:spPr>
        <p:txBody>
          <a:bodyPr wrap="none">
            <a:spAutoFit/>
          </a:bodyPr>
          <a:lstStyle/>
          <a:p>
            <a:pPr lvl="0"/>
            <a:r>
              <a:rPr lang="en-US" sz="2000" dirty="0">
                <a:hlinkClick r:id="rId4"/>
              </a:rPr>
              <a:t>S/4HANA End to End PoC of </a:t>
            </a:r>
            <a:r>
              <a:rPr lang="en-US" sz="2000" dirty="0" smtClean="0">
                <a:hlinkClick r:id="rId4"/>
              </a:rPr>
              <a:t>list report Code</a:t>
            </a:r>
            <a:endParaRPr lang="en-US" sz="2000" dirty="0"/>
          </a:p>
        </p:txBody>
      </p:sp>
    </p:spTree>
    <p:extLst>
      <p:ext uri="{BB962C8B-B14F-4D97-AF65-F5344CB8AC3E}">
        <p14:creationId xmlns:p14="http://schemas.microsoft.com/office/powerpoint/2010/main" val="22257739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1</a:t>
            </a:r>
            <a:r>
              <a:rPr lang="en-IN" sz="4800" b="1" spc="100" noProof="0" dirty="0" smtClean="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368126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emium Vector | Planning schedule illustration"/>
          <p:cNvPicPr>
            <a:picLocks noChangeAspect="1" noChangeArrowheads="1"/>
          </p:cNvPicPr>
          <p:nvPr/>
        </p:nvPicPr>
        <p:blipFill rotWithShape="1">
          <a:blip r:embed="rId2">
            <a:extLst>
              <a:ext uri="{28A0092B-C50C-407E-A947-70E740481C1C}">
                <a14:useLocalDpi xmlns:a14="http://schemas.microsoft.com/office/drawing/2010/main" val="0"/>
              </a:ext>
            </a:extLst>
          </a:blip>
          <a:srcRect r="9086"/>
          <a:stretch/>
        </p:blipFill>
        <p:spPr bwMode="auto">
          <a:xfrm>
            <a:off x="6731317" y="1028525"/>
            <a:ext cx="5420918"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lang="en-US" sz="3600" b="1" dirty="0" smtClean="0">
                <a:solidFill>
                  <a:prstClr val="black"/>
                </a:solidFill>
                <a:latin typeface="Cooper Black" panose="0208090404030B020404" pitchFamily="18" charset="0"/>
              </a:rPr>
              <a:t>16</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15856" y="1017158"/>
            <a:ext cx="11696243" cy="2585323"/>
          </a:xfrm>
          <a:prstGeom prst="rect">
            <a:avLst/>
          </a:prstGeom>
          <a:noFill/>
        </p:spPr>
        <p:txBody>
          <a:bodyPr wrap="square" rtlCol="0">
            <a:spAutoFit/>
          </a:bodyPr>
          <a:lstStyle/>
          <a:p>
            <a:pPr marL="285750" lvl="0" indent="-285750">
              <a:buFont typeface="Arial" panose="020B0604020202020204" pitchFamily="34" charset="0"/>
              <a:buChar char="•"/>
            </a:pPr>
            <a:r>
              <a:rPr lang="en-US" i="1" dirty="0"/>
              <a:t>Create Fiori App  with annotation File on Top of </a:t>
            </a:r>
            <a:r>
              <a:rPr lang="en-US" i="1" dirty="0" smtClean="0"/>
              <a:t>CDS</a:t>
            </a:r>
          </a:p>
          <a:p>
            <a:pPr marL="285750" lvl="0" indent="-285750">
              <a:buFont typeface="Arial" panose="020B0604020202020204" pitchFamily="34" charset="0"/>
              <a:buChar char="•"/>
            </a:pPr>
            <a:r>
              <a:rPr lang="en-US" i="1" dirty="0"/>
              <a:t>Describing Details about Idoc</a:t>
            </a:r>
          </a:p>
          <a:p>
            <a:pPr marL="285750" lvl="0" indent="-285750">
              <a:buFont typeface="Arial" panose="020B0604020202020204" pitchFamily="34" charset="0"/>
              <a:buChar char="•"/>
            </a:pPr>
            <a:r>
              <a:rPr lang="en-US" i="1" dirty="0"/>
              <a:t>Creating End to End S/4 HANA Scenario for OVP ( Analytics )</a:t>
            </a:r>
          </a:p>
          <a:p>
            <a:pPr marL="285750" lvl="0" indent="-285750">
              <a:buFont typeface="Arial" panose="020B0604020202020204" pitchFamily="34" charset="0"/>
              <a:buChar char="•"/>
            </a:pPr>
            <a:r>
              <a:rPr lang="en-US" i="1" dirty="0"/>
              <a:t>Create your  OVP ( Overview page )  UX  Elements show Analytical dashboard</a:t>
            </a:r>
          </a:p>
          <a:p>
            <a:pPr lvl="0"/>
            <a:endParaRPr lang="en-US" i="1" dirty="0" smtClean="0"/>
          </a:p>
          <a:p>
            <a:pPr marL="285750" lvl="0" indent="-285750">
              <a:buFont typeface="Arial" panose="020B0604020202020204" pitchFamily="34" charset="0"/>
              <a:buChar char="•"/>
            </a:pPr>
            <a:endParaRPr lang="en-US" i="1" dirty="0"/>
          </a:p>
          <a:p>
            <a:pPr lvl="0"/>
            <a:r>
              <a:rPr lang="en-US" i="1" dirty="0"/>
              <a:t>--Break--</a:t>
            </a:r>
          </a:p>
          <a:p>
            <a:pPr lvl="0"/>
            <a:endParaRPr lang="en-US" i="1" dirty="0"/>
          </a:p>
          <a:p>
            <a:pPr marL="285750" lvl="0" indent="-285750">
              <a:buFont typeface="Arial" panose="020B0604020202020204" pitchFamily="34" charset="0"/>
              <a:buChar char="•"/>
            </a:pPr>
            <a:r>
              <a:rPr lang="en-US" i="1" dirty="0"/>
              <a:t>S/4HANA End to End PoC of  list </a:t>
            </a:r>
            <a:r>
              <a:rPr lang="en-US" i="1" dirty="0" smtClean="0"/>
              <a:t>report</a:t>
            </a:r>
            <a:endParaRPr lang="en-US" i="1"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38526903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139916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Flow of Creating Fiori App</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 xmlns:a16="http://schemas.microsoft.com/office/drawing/2014/main" id="{D1B2190A-93DE-4585-A06B-97DECFACB910}"/>
              </a:ext>
            </a:extLst>
          </p:cNvPr>
          <p:cNvSpPr txBox="1"/>
          <p:nvPr/>
        </p:nvSpPr>
        <p:spPr>
          <a:xfrm>
            <a:off x="320040" y="3140764"/>
            <a:ext cx="11643360" cy="3139321"/>
          </a:xfrm>
          <a:prstGeom prst="rect">
            <a:avLst/>
          </a:prstGeom>
          <a:noFill/>
        </p:spPr>
        <p:txBody>
          <a:bodyPr wrap="square" rtlCol="0">
            <a:spAutoFit/>
          </a:bodyPr>
          <a:lstStyle/>
          <a:p>
            <a:r>
              <a:rPr lang="en-US" b="1" dirty="0"/>
              <a:t>Fiori App Development – Fiori </a:t>
            </a:r>
            <a:r>
              <a:rPr lang="en-US" b="1" dirty="0" smtClean="0"/>
              <a:t>Developer</a:t>
            </a:r>
          </a:p>
          <a:p>
            <a:endParaRPr lang="en-US" b="1" dirty="0"/>
          </a:p>
          <a:p>
            <a:pPr marL="342900" indent="-342900">
              <a:buAutoNum type="arabicPeriod"/>
            </a:pPr>
            <a:r>
              <a:rPr lang="en-US" dirty="0"/>
              <a:t>After Creating CDS View we start SAP Business Application Studio</a:t>
            </a:r>
          </a:p>
          <a:p>
            <a:pPr marL="342900" indent="-342900">
              <a:buAutoNum type="arabicPeriod"/>
            </a:pPr>
            <a:r>
              <a:rPr lang="en-US" dirty="0"/>
              <a:t>We Create a Fiori App, Choose Find Command </a:t>
            </a:r>
            <a:r>
              <a:rPr lang="en-US" dirty="0">
                <a:sym typeface="Wingdings" panose="05000000000000000000" pitchFamily="2" charset="2"/>
              </a:rPr>
              <a:t> Fiori : Application Generator</a:t>
            </a:r>
          </a:p>
          <a:p>
            <a:pPr marL="342900" indent="-342900">
              <a:buAutoNum type="arabicPeriod"/>
            </a:pPr>
            <a:r>
              <a:rPr lang="en-US" dirty="0">
                <a:sym typeface="Wingdings" panose="05000000000000000000" pitchFamily="2" charset="2"/>
              </a:rPr>
              <a:t>Choose Free Style Fiori app, Enter the App name and the view name</a:t>
            </a:r>
          </a:p>
          <a:p>
            <a:pPr marL="342900" indent="-342900">
              <a:buAutoNum type="arabicPeriod"/>
            </a:pPr>
            <a:r>
              <a:rPr lang="en-US" dirty="0">
                <a:sym typeface="Wingdings" panose="05000000000000000000" pitchFamily="2" charset="2"/>
              </a:rPr>
              <a:t>Choose Radio Button Add Deployment Configuration to Yes</a:t>
            </a:r>
          </a:p>
          <a:p>
            <a:pPr marL="342900" indent="-342900">
              <a:buAutoNum type="arabicPeriod"/>
            </a:pPr>
            <a:r>
              <a:rPr lang="en-US" dirty="0">
                <a:sym typeface="Wingdings" panose="05000000000000000000" pitchFamily="2" charset="2"/>
              </a:rPr>
              <a:t>Go to view-&gt;Main.view.xml, Refer </a:t>
            </a:r>
            <a:r>
              <a:rPr lang="en-US" dirty="0">
                <a:sym typeface="Wingdings" panose="05000000000000000000" pitchFamily="2" charset="2"/>
                <a:hlinkClick r:id="rId3"/>
              </a:rPr>
              <a:t>SAPUI5 sdk</a:t>
            </a:r>
            <a:r>
              <a:rPr lang="en-US" dirty="0">
                <a:sym typeface="Wingdings" panose="05000000000000000000" pitchFamily="2" charset="2"/>
              </a:rPr>
              <a:t> and create smart filter, smart table and a tree table control</a:t>
            </a:r>
          </a:p>
          <a:p>
            <a:pPr marL="342900" indent="-342900">
              <a:buAutoNum type="arabicPeriod"/>
            </a:pPr>
            <a:r>
              <a:rPr lang="en-US" dirty="0">
                <a:sym typeface="Wingdings" panose="05000000000000000000" pitchFamily="2" charset="2"/>
              </a:rPr>
              <a:t>Go to manifest.json and link a new annotation file</a:t>
            </a:r>
          </a:p>
          <a:p>
            <a:pPr marL="342900" indent="-342900">
              <a:buAutoNum type="arabicPeriod"/>
            </a:pPr>
            <a:r>
              <a:rPr lang="en-US" dirty="0">
                <a:sym typeface="Wingdings" panose="05000000000000000000" pitchFamily="2" charset="2"/>
              </a:rPr>
              <a:t>Create the annotation file with </a:t>
            </a:r>
            <a:r>
              <a:rPr lang="en-US" dirty="0" smtClean="0">
                <a:sym typeface="Wingdings" panose="05000000000000000000" pitchFamily="2" charset="2"/>
              </a:rPr>
              <a:t>lineItem </a:t>
            </a:r>
            <a:r>
              <a:rPr lang="en-US" dirty="0">
                <a:sym typeface="Wingdings" panose="05000000000000000000" pitchFamily="2" charset="2"/>
              </a:rPr>
              <a:t>annotation to add columns to our table</a:t>
            </a:r>
          </a:p>
          <a:p>
            <a:pPr marL="342900" indent="-342900">
              <a:buAutoNum type="arabicPeriod"/>
            </a:pPr>
            <a:r>
              <a:rPr lang="en-US" dirty="0"/>
              <a:t>Go to Run configuration and test the fiori app by connecting to the destination and UI5</a:t>
            </a:r>
          </a:p>
          <a:p>
            <a:endParaRPr lang="en-US" dirty="0"/>
          </a:p>
        </p:txBody>
      </p:sp>
      <p:pic>
        <p:nvPicPr>
          <p:cNvPr id="13" name="Picture Placeholder 4"/>
          <p:cNvPicPr>
            <a:picLocks noChangeAspect="1"/>
          </p:cNvPicPr>
          <p:nvPr/>
        </p:nvPicPr>
        <p:blipFill>
          <a:blip r:embed="rId4">
            <a:extLst>
              <a:ext uri="{28A0092B-C50C-407E-A947-70E740481C1C}">
                <a14:useLocalDpi xmlns:a14="http://schemas.microsoft.com/office/drawing/2010/main" val="0"/>
              </a:ext>
            </a:extLst>
          </a:blip>
          <a:srcRect t="37690" b="37690"/>
          <a:stretch>
            <a:fillRect/>
          </a:stretch>
        </p:blipFill>
        <p:spPr>
          <a:xfrm>
            <a:off x="324000" y="983631"/>
            <a:ext cx="11545200" cy="2134800"/>
          </a:xfrm>
          <a:prstGeom prst="rect">
            <a:avLst/>
          </a:prstGeom>
        </p:spPr>
      </p:pic>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a:t>
            </a:r>
            <a:r>
              <a:rPr lang="en-US" sz="3600" b="1" dirty="0">
                <a:latin typeface="Cooper Black" panose="0208090404030B020404" pitchFamily="18" charset="0"/>
              </a:rPr>
              <a:t>F</a:t>
            </a:r>
            <a:r>
              <a:rPr lang="en-US" sz="3600" b="1" dirty="0" smtClean="0">
                <a:latin typeface="Cooper Black" panose="0208090404030B020404" pitchFamily="18" charset="0"/>
              </a:rPr>
              <a:t>iori app on top of CDS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p:cNvPicPr>
            <a:picLocks noChangeAspect="1"/>
          </p:cNvPicPr>
          <p:nvPr/>
        </p:nvPicPr>
        <p:blipFill>
          <a:blip r:embed="rId3"/>
          <a:stretch>
            <a:fillRect/>
          </a:stretch>
        </p:blipFill>
        <p:spPr>
          <a:xfrm>
            <a:off x="1656102" y="1353562"/>
            <a:ext cx="8216000" cy="5112000"/>
          </a:xfrm>
          <a:prstGeom prst="rect">
            <a:avLst/>
          </a:prstGeom>
        </p:spPr>
      </p:pic>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dding Fil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l="15835"/>
          <a:stretch/>
        </p:blipFill>
        <p:spPr bwMode="auto">
          <a:xfrm>
            <a:off x="79513" y="780506"/>
            <a:ext cx="5018468"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Annotation File</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5167909" y="2492923"/>
            <a:ext cx="2942857" cy="3019048"/>
          </a:xfrm>
          <a:prstGeom prst="rect">
            <a:avLst/>
          </a:prstGeom>
        </p:spPr>
      </p:pic>
      <p:sp>
        <p:nvSpPr>
          <p:cNvPr id="9" name="Rounded Rectangle 8"/>
          <p:cNvSpPr/>
          <p:nvPr/>
        </p:nvSpPr>
        <p:spPr bwMode="gray">
          <a:xfrm>
            <a:off x="9320612" y="4168168"/>
            <a:ext cx="2796360" cy="788711"/>
          </a:xfrm>
          <a:prstGeom prst="roundRect">
            <a:avLst/>
          </a:prstGeom>
          <a:solidFill>
            <a:schemeClr val="accent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2799" kern="0" dirty="0" smtClean="0">
                <a:solidFill>
                  <a:schemeClr val="bg1"/>
                </a:solidFill>
                <a:ea typeface="Arial Unicode MS" pitchFamily="34" charset="-128"/>
                <a:cs typeface="Arial Unicode MS" pitchFamily="34" charset="-128"/>
              </a:rPr>
              <a:t>Annotataion file</a:t>
            </a:r>
            <a:endParaRPr lang="en-GB" sz="2799" kern="0" dirty="0" err="1">
              <a:solidFill>
                <a:schemeClr val="bg1"/>
              </a:solidFill>
              <a:ea typeface="Arial Unicode MS" pitchFamily="34" charset="-128"/>
              <a:cs typeface="Arial Unicode MS" pitchFamily="34" charset="-128"/>
            </a:endParaRPr>
          </a:p>
        </p:txBody>
      </p:sp>
      <p:sp>
        <p:nvSpPr>
          <p:cNvPr id="5" name="Right Arrow 4"/>
          <p:cNvSpPr/>
          <p:nvPr/>
        </p:nvSpPr>
        <p:spPr>
          <a:xfrm rot="10800000">
            <a:off x="8163771" y="4320208"/>
            <a:ext cx="1117085" cy="48463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Linking of Annotation File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226670" y="2014627"/>
            <a:ext cx="6876190" cy="3419048"/>
          </a:xfrm>
          <a:prstGeom prst="rect">
            <a:avLst/>
          </a:prstGeom>
        </p:spPr>
      </p:pic>
      <p:sp>
        <p:nvSpPr>
          <p:cNvPr id="5" name="Rectangle 4"/>
          <p:cNvSpPr/>
          <p:nvPr/>
        </p:nvSpPr>
        <p:spPr>
          <a:xfrm>
            <a:off x="848138" y="846987"/>
            <a:ext cx="6096000" cy="646331"/>
          </a:xfrm>
          <a:prstGeom prst="rect">
            <a:avLst/>
          </a:prstGeom>
        </p:spPr>
        <p:txBody>
          <a:bodyPr>
            <a:spAutoFit/>
          </a:bodyPr>
          <a:lstStyle/>
          <a:p>
            <a:pPr lvl="0"/>
            <a:endParaRPr lang="en-US" b="1" i="1" dirty="0"/>
          </a:p>
          <a:p>
            <a:pPr lvl="0"/>
            <a:r>
              <a:rPr lang="en-US" dirty="0" smtClean="0"/>
              <a:t>Link annotation file use this code in Manifest.json</a:t>
            </a:r>
            <a:endParaRPr lang="en-US" dirty="0"/>
          </a:p>
        </p:txBody>
      </p:sp>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Employee Manager Hierarchy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734095" y="1367095"/>
            <a:ext cx="10723809" cy="4123809"/>
          </a:xfrm>
          <a:prstGeom prst="rect">
            <a:avLst/>
          </a:prstGeom>
        </p:spPr>
      </p:pic>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When to go Free style v/s Fiori Element</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0AB0A2D0-80F6-45CE-BF00-7A7AAD8E5BE6}"/>
              </a:ext>
            </a:extLst>
          </p:cNvPr>
          <p:cNvPicPr>
            <a:picLocks noChangeAspect="1"/>
          </p:cNvPicPr>
          <p:nvPr/>
        </p:nvPicPr>
        <p:blipFill rotWithShape="1">
          <a:blip r:embed="rId3"/>
          <a:srcRect l="2678"/>
          <a:stretch/>
        </p:blipFill>
        <p:spPr>
          <a:xfrm>
            <a:off x="1961322" y="1027537"/>
            <a:ext cx="8858293" cy="5243643"/>
          </a:xfrm>
          <a:prstGeom prst="rect">
            <a:avLst/>
          </a:prstGeom>
        </p:spPr>
      </p:pic>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Idoc Reporting Scenario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639815" y="1950228"/>
            <a:ext cx="9666667" cy="4733333"/>
          </a:xfrm>
          <a:prstGeom prst="rect">
            <a:avLst/>
          </a:prstGeom>
        </p:spPr>
      </p:pic>
      <p:sp>
        <p:nvSpPr>
          <p:cNvPr id="5" name="Rectangle 4"/>
          <p:cNvSpPr/>
          <p:nvPr/>
        </p:nvSpPr>
        <p:spPr>
          <a:xfrm>
            <a:off x="261763" y="849578"/>
            <a:ext cx="11835613" cy="1477328"/>
          </a:xfrm>
          <a:prstGeom prst="rect">
            <a:avLst/>
          </a:prstGeom>
        </p:spPr>
        <p:txBody>
          <a:bodyPr wrap="square">
            <a:spAutoFit/>
          </a:bodyPr>
          <a:lstStyle/>
          <a:p>
            <a:r>
              <a:rPr lang="en-US" b="1" dirty="0" smtClean="0">
                <a:solidFill>
                  <a:srgbClr val="202124"/>
                </a:solidFill>
                <a:latin typeface="arial" panose="020B0604020202020204" pitchFamily="34" charset="0"/>
              </a:rPr>
              <a:t>Idoc</a:t>
            </a:r>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short for Intermediate Document, is a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document format for business transaction data transfers. Non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-systems can use </a:t>
            </a:r>
            <a:r>
              <a:rPr lang="en-US" b="1" dirty="0" smtClean="0">
                <a:solidFill>
                  <a:srgbClr val="202124"/>
                </a:solidFill>
                <a:latin typeface="arial" panose="020B0604020202020204" pitchFamily="34" charset="0"/>
              </a:rPr>
              <a:t>Idoc</a:t>
            </a:r>
            <a:r>
              <a:rPr lang="en-US" dirty="0">
                <a:solidFill>
                  <a:srgbClr val="202124"/>
                </a:solidFill>
                <a:latin typeface="arial" panose="020B0604020202020204" pitchFamily="34" charset="0"/>
              </a:rPr>
              <a:t> as the standard interface (computing) for data transfer. </a:t>
            </a:r>
            <a:r>
              <a:rPr lang="en-US" b="1" dirty="0" smtClean="0">
                <a:solidFill>
                  <a:srgbClr val="202124"/>
                </a:solidFill>
                <a:latin typeface="arial" panose="020B0604020202020204" pitchFamily="34" charset="0"/>
              </a:rPr>
              <a:t>Idoc</a:t>
            </a:r>
            <a:r>
              <a:rPr lang="en-US" dirty="0">
                <a:solidFill>
                  <a:srgbClr val="202124"/>
                </a:solidFill>
                <a:latin typeface="arial" panose="020B0604020202020204" pitchFamily="34" charset="0"/>
              </a:rPr>
              <a:t> is similar to XML in purpose, but differs in syntax.</a:t>
            </a:r>
          </a:p>
          <a:p>
            <a:r>
              <a:rPr lang="en-US" dirty="0">
                <a:solidFill>
                  <a:srgbClr val="202124"/>
                </a:solidFill>
                <a:latin typeface="arial" panose="020B0604020202020204" pitchFamily="34" charset="0"/>
              </a:rPr>
              <a:t/>
            </a:r>
            <a:br>
              <a:rPr lang="en-US" dirty="0">
                <a:solidFill>
                  <a:srgbClr val="202124"/>
                </a:solidFill>
                <a:latin typeface="arial" panose="020B0604020202020204" pitchFamily="34" charset="0"/>
              </a:rPr>
            </a:br>
            <a:endParaRPr lang="en-US" dirty="0"/>
          </a:p>
        </p:txBody>
      </p:sp>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5951</TotalTime>
  <Words>964</Words>
  <Application>Microsoft Office PowerPoint</Application>
  <PresentationFormat>Widescreen</PresentationFormat>
  <Paragraphs>98</Paragraphs>
  <Slides>22</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 Unicode MS</vt:lpstr>
      <vt:lpstr>Arial</vt:lpstr>
      <vt:lpstr>Arial</vt:lpstr>
      <vt:lpstr>Calibri</vt:lpstr>
      <vt:lpstr>Calibri Light</vt:lpstr>
      <vt:lpstr>Candara</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535</cp:revision>
  <dcterms:created xsi:type="dcterms:W3CDTF">2016-07-10T03:33:26Z</dcterms:created>
  <dcterms:modified xsi:type="dcterms:W3CDTF">2021-05-17T12:09:00Z</dcterms:modified>
</cp:coreProperties>
</file>